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39" r:id="rId3"/>
    <p:sldId id="360" r:id="rId4"/>
    <p:sldId id="278" r:id="rId5"/>
    <p:sldId id="257" r:id="rId6"/>
    <p:sldId id="361" r:id="rId7"/>
    <p:sldId id="362" r:id="rId8"/>
    <p:sldId id="363" r:id="rId9"/>
    <p:sldId id="279" r:id="rId10"/>
    <p:sldId id="351" r:id="rId11"/>
    <p:sldId id="347" r:id="rId12"/>
    <p:sldId id="348" r:id="rId13"/>
    <p:sldId id="350" r:id="rId14"/>
    <p:sldId id="352" r:id="rId15"/>
    <p:sldId id="349" r:id="rId16"/>
    <p:sldId id="359" r:id="rId17"/>
    <p:sldId id="343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110" d="100"/>
          <a:sy n="110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5E7C3-F973-4514-92F7-7088F7D4DEB5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D6E69-C427-4E4C-9973-D5A3F692C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5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D6E69-C427-4E4C-9973-D5A3F692C20E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1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7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36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92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85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69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37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1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07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65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30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11" y="6381328"/>
            <a:ext cx="1030814" cy="3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82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BC1E-DF02-4BA0-BEC0-8DBB3B239963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CB5F-282D-4A28-8A0D-921739464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2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cho@kr-s.cz" TargetMode="Externa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leinwachterova@ipr.praha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5080001" cy="544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9595" y="980728"/>
            <a:ext cx="7772400" cy="35283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6000" u="sng" dirty="0" smtClean="0"/>
              <a:t>Pracovní skupina </a:t>
            </a:r>
            <a:br>
              <a:rPr lang="cs-CZ" sz="6000" u="sng" dirty="0" smtClean="0"/>
            </a:br>
            <a:r>
              <a:rPr lang="cs-CZ" sz="6000" u="sng" dirty="0" smtClean="0"/>
              <a:t>Terminály veřejné dopravy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452466"/>
            <a:ext cx="6400800" cy="2144885"/>
          </a:xfrm>
        </p:spPr>
        <p:txBody>
          <a:bodyPr>
            <a:normAutofit fontScale="70000" lnSpcReduction="20000"/>
          </a:bodyPr>
          <a:lstStyle/>
          <a:p>
            <a:pPr algn="r"/>
            <a:endParaRPr lang="cs-CZ" sz="2000" dirty="0" smtClean="0">
              <a:solidFill>
                <a:schemeClr val="tx1"/>
              </a:solidFill>
            </a:endParaRPr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/>
            <a:endParaRPr lang="cs-CZ" sz="4400" dirty="0">
              <a:solidFill>
                <a:schemeClr val="tx1"/>
              </a:solidFill>
            </a:endParaRPr>
          </a:p>
          <a:p>
            <a:pPr algn="r"/>
            <a:r>
              <a:rPr lang="cs-CZ" sz="4400" dirty="0">
                <a:solidFill>
                  <a:schemeClr val="tx1"/>
                </a:solidFill>
              </a:rPr>
              <a:t>9</a:t>
            </a:r>
            <a:r>
              <a:rPr lang="cs-CZ" sz="4400" dirty="0" smtClean="0">
                <a:solidFill>
                  <a:schemeClr val="tx1"/>
                </a:solidFill>
              </a:rPr>
              <a:t>. května 2017</a:t>
            </a:r>
            <a:endParaRPr lang="cs-CZ" sz="4400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9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Předložené projektové záměry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67573"/>
              </p:ext>
            </p:extLst>
          </p:nvPr>
        </p:nvGraphicFramePr>
        <p:xfrm>
          <a:off x="24860" y="1417638"/>
          <a:ext cx="909428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45"/>
                <a:gridCol w="1043797"/>
                <a:gridCol w="672860"/>
                <a:gridCol w="635082"/>
                <a:gridCol w="922655"/>
                <a:gridCol w="922655"/>
                <a:gridCol w="878473"/>
                <a:gridCol w="855031"/>
                <a:gridCol w="723333"/>
                <a:gridCol w="650999"/>
                <a:gridCol w="714570"/>
                <a:gridCol w="79878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Č.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Název projektu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Žadatel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Termín realizace projektu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CZV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Výše podpory EU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Vlastní zdroje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Nezpůsobilé výdaje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75201 Terminály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74001 parkovací místa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76401 parkovací</a:t>
                      </a:r>
                      <a:r>
                        <a:rPr lang="cs-CZ" sz="900" baseline="0" dirty="0" smtClean="0"/>
                        <a:t> místa (kola)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/>
                        <a:t>75110 přepravené</a:t>
                      </a:r>
                      <a:r>
                        <a:rPr lang="cs-CZ" sz="900" baseline="0" dirty="0" smtClean="0"/>
                        <a:t> osoby/rok</a:t>
                      </a:r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Modernizace autobusového terminálu</a:t>
                      </a:r>
                      <a:r>
                        <a:rPr lang="cs-CZ" sz="900" baseline="0" dirty="0" smtClean="0"/>
                        <a:t> v Sázavě a parkoviště P+R…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Město Sázava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2/18 – 12/18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36.773.683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31.257.630,55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tx1"/>
                          </a:solidFill>
                        </a:rPr>
                        <a:t>3.677.368,30</a:t>
                      </a:r>
                      <a:endParaRPr lang="cs-CZ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303.105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0 → 1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0 → 38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12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276.208</a:t>
                      </a:r>
                      <a:r>
                        <a:rPr lang="cs-CZ" sz="900" baseline="0" dirty="0" smtClean="0"/>
                        <a:t> </a:t>
                      </a:r>
                      <a:r>
                        <a:rPr lang="cs-CZ" sz="900" dirty="0" smtClean="0"/>
                        <a:t>→ 290.000</a:t>
                      </a:r>
                    </a:p>
                    <a:p>
                      <a:r>
                        <a:rPr lang="cs-CZ" sz="900" dirty="0" smtClean="0"/>
                        <a:t>(+4,9 %)</a:t>
                      </a:r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Autobusový</a:t>
                      </a:r>
                      <a:r>
                        <a:rPr lang="cs-CZ" sz="900" baseline="0" dirty="0" smtClean="0"/>
                        <a:t> terminál města Nový Knín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Město</a:t>
                      </a:r>
                      <a:r>
                        <a:rPr lang="cs-CZ" sz="900" baseline="0" dirty="0" smtClean="0"/>
                        <a:t> Nový Knín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11/17 – 9/18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15.400.000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13.090.000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1.540.000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0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23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35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30.000 → 39.000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(30 %)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Výstavba a modernizace terminálu – přestupního uzlu – město Řevnice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Město Řevnice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2/18 – 9/18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16.092.533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13.678.653,05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1.609.253,3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0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112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108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1.272.755 → 1.305.605 (+2,58 %)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4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Dopravní terminály Týnec nad Sázavou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Město Týnec nad Sázavou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2/18 – 12/18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32.584.533,47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27.696.853,45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3.258.453,35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464.659,55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-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14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343.837 → 360.837</a:t>
                      </a:r>
                    </a:p>
                    <a:p>
                      <a:r>
                        <a:rPr lang="cs-CZ" sz="900" dirty="0" smtClean="0"/>
                        <a:t>(+4,94 %)</a:t>
                      </a:r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5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Terminál Benešov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Město Benešov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2/18 – </a:t>
                      </a:r>
                      <a:r>
                        <a:rPr lang="cs-CZ" sz="900" dirty="0" smtClean="0">
                          <a:solidFill>
                            <a:schemeClr val="tx1"/>
                          </a:solidFill>
                        </a:rPr>
                        <a:t>10/19</a:t>
                      </a:r>
                      <a:endParaRPr lang="cs-CZ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111.111.111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94.444.444,35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tx1"/>
                          </a:solidFill>
                        </a:rPr>
                        <a:t>11.111.111,11</a:t>
                      </a:r>
                      <a:endParaRPr lang="cs-CZ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tx1"/>
                          </a:solidFill>
                        </a:rPr>
                        <a:t>49.942.285</a:t>
                      </a:r>
                      <a:endParaRPr lang="cs-CZ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0 → 1</a:t>
                      </a:r>
                    </a:p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-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-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1.731.015 → 2.000.000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/>
                        <a:t>(+15,54</a:t>
                      </a:r>
                      <a:r>
                        <a:rPr lang="cs-CZ" sz="900" baseline="0" dirty="0" smtClean="0"/>
                        <a:t> %)</a:t>
                      </a:r>
                      <a:endParaRPr lang="cs-CZ" sz="900" dirty="0" smtClean="0"/>
                    </a:p>
                    <a:p>
                      <a:endParaRPr lang="cs-CZ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CELKEM</a:t>
                      </a:r>
                      <a:endParaRPr lang="cs-CZ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211.961.860,47</a:t>
                      </a:r>
                      <a:endParaRPr lang="cs-CZ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180.167.581,40</a:t>
                      </a:r>
                      <a:endParaRPr lang="cs-CZ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21.196.186,05</a:t>
                      </a:r>
                      <a:endParaRPr lang="cs-CZ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50.710.049,55</a:t>
                      </a:r>
                      <a:endParaRPr lang="cs-CZ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dirty="0" smtClean="0"/>
                        <a:t>0 →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dirty="0" smtClean="0"/>
                        <a:t>0 → 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b="1" dirty="0" smtClean="0"/>
                        <a:t>0 → 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b="1" dirty="0" smtClean="0"/>
                        <a:t>3.653.815 → 3.995.442</a:t>
                      </a:r>
                    </a:p>
                    <a:p>
                      <a:r>
                        <a:rPr lang="cs-CZ" sz="900" b="1" dirty="0" smtClean="0"/>
                        <a:t>(+9,35)</a:t>
                      </a:r>
                      <a:endParaRPr lang="cs-CZ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8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altLang="cs-CZ" u="sng" dirty="0" smtClean="0"/>
              <a:t>Projekt 1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600" dirty="0" smtClean="0"/>
              <a:t>Modernizace autobusového terminálu v Sázavě a parkoviště P+R v ulici Gen. Vedrala Sázavského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/>
              <a:t>Aktivity projektu (investiční fáze):</a:t>
            </a:r>
            <a:endParaRPr lang="cs-CZ" u="sng" dirty="0" smtClean="0"/>
          </a:p>
          <a:p>
            <a:pPr lvl="1"/>
            <a:r>
              <a:rPr lang="cs-CZ" dirty="0" smtClean="0"/>
              <a:t>Rekonstrukce a modernizace autobusového nádraží</a:t>
            </a:r>
          </a:p>
          <a:p>
            <a:pPr lvl="1"/>
            <a:r>
              <a:rPr lang="cs-CZ" dirty="0" smtClean="0"/>
              <a:t>Parkoviště P+R, parkovací automat</a:t>
            </a:r>
          </a:p>
          <a:p>
            <a:pPr lvl="1"/>
            <a:r>
              <a:rPr lang="cs-CZ" dirty="0" smtClean="0"/>
              <a:t>Parkoviště B+R</a:t>
            </a:r>
          </a:p>
          <a:p>
            <a:pPr lvl="1"/>
            <a:r>
              <a:rPr lang="cs-CZ" dirty="0" smtClean="0"/>
              <a:t>Nástupiště pro autobusy, přístřešky zastávek</a:t>
            </a:r>
          </a:p>
          <a:p>
            <a:pPr lvl="1"/>
            <a:r>
              <a:rPr lang="cs-CZ" dirty="0" smtClean="0"/>
              <a:t>Chodníky a přechody pro chodce, jízdní pruhy pro cyklisty</a:t>
            </a:r>
          </a:p>
          <a:p>
            <a:pPr lvl="1"/>
            <a:r>
              <a:rPr lang="cs-CZ" dirty="0" smtClean="0"/>
              <a:t>Spojovací chodník autobusového a vlakového nádraží, parkoviště P+R a podchodu do města</a:t>
            </a:r>
          </a:p>
          <a:p>
            <a:pPr lvl="1"/>
            <a:r>
              <a:rPr lang="cs-CZ" dirty="0" smtClean="0"/>
              <a:t>Příjezdová komunikace, svislé a vodorovné značení</a:t>
            </a:r>
          </a:p>
          <a:p>
            <a:pPr lvl="1"/>
            <a:r>
              <a:rPr lang="cs-CZ" dirty="0" smtClean="0"/>
              <a:t>Osvětlení, lavičky, odpadkové koše, informační tabule</a:t>
            </a:r>
          </a:p>
          <a:p>
            <a:pPr lvl="1"/>
            <a:r>
              <a:rPr lang="cs-CZ" dirty="0" smtClean="0"/>
              <a:t>Vegetační úpravy, odvodnění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27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u="sng" dirty="0"/>
              <a:t>Projekt </a:t>
            </a:r>
            <a:r>
              <a:rPr lang="cs-CZ" altLang="cs-CZ" u="sng" dirty="0" smtClean="0"/>
              <a:t>2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Autobusový terminál města Nový Knín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u="sng" dirty="0" smtClean="0"/>
              <a:t>Aktivity projektu </a:t>
            </a:r>
            <a:r>
              <a:rPr lang="cs-CZ" u="sng" dirty="0"/>
              <a:t>(investiční fáze)</a:t>
            </a:r>
            <a:r>
              <a:rPr lang="cs-CZ" u="sng" dirty="0" smtClean="0"/>
              <a:t>:</a:t>
            </a:r>
          </a:p>
          <a:p>
            <a:pPr lvl="1"/>
            <a:r>
              <a:rPr lang="cs-CZ" dirty="0" smtClean="0"/>
              <a:t>Výstavba nového autobusového terminálu</a:t>
            </a:r>
          </a:p>
          <a:p>
            <a:pPr lvl="1"/>
            <a:r>
              <a:rPr lang="cs-CZ" dirty="0" smtClean="0"/>
              <a:t>Výstavba parkovacích systémů P+R, B+R a K+R</a:t>
            </a:r>
          </a:p>
          <a:p>
            <a:pPr lvl="1"/>
            <a:r>
              <a:rPr lang="cs-CZ" dirty="0" smtClean="0"/>
              <a:t>Zajištění bezbariérovosti</a:t>
            </a:r>
          </a:p>
          <a:p>
            <a:pPr lvl="1"/>
            <a:r>
              <a:rPr lang="cs-CZ" dirty="0" smtClean="0"/>
              <a:t> realizace inteligentních prvků zajišťujících bezpečnost</a:t>
            </a:r>
          </a:p>
          <a:p>
            <a:pPr lvl="1"/>
            <a:r>
              <a:rPr lang="cs-CZ" dirty="0" smtClean="0"/>
              <a:t>Výsadba doprovodné zeleně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6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u="sng" dirty="0"/>
              <a:t>Projekt </a:t>
            </a:r>
            <a:r>
              <a:rPr lang="cs-CZ" altLang="cs-CZ" u="sng" dirty="0" smtClean="0"/>
              <a:t>3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Výstavba a modernizace terminálu – přestupního uzlu – město Řevnice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u="sng" dirty="0"/>
              <a:t>Aktivity </a:t>
            </a:r>
            <a:r>
              <a:rPr lang="cs-CZ" u="sng" dirty="0" smtClean="0"/>
              <a:t>projektu </a:t>
            </a:r>
            <a:r>
              <a:rPr lang="cs-CZ" u="sng" dirty="0"/>
              <a:t>(investiční fáze)</a:t>
            </a:r>
            <a:r>
              <a:rPr lang="cs-CZ" u="sng" dirty="0" smtClean="0"/>
              <a:t>:</a:t>
            </a:r>
            <a:endParaRPr lang="cs-CZ" u="sng" dirty="0"/>
          </a:p>
          <a:p>
            <a:pPr lvl="1"/>
            <a:r>
              <a:rPr lang="cs-CZ" dirty="0" smtClean="0"/>
              <a:t>Vybudování a vybavení terminálu</a:t>
            </a:r>
          </a:p>
          <a:p>
            <a:pPr lvl="1"/>
            <a:r>
              <a:rPr lang="cs-CZ" dirty="0" smtClean="0"/>
              <a:t>Vybudování parkovacího systému P+R a B+R</a:t>
            </a:r>
          </a:p>
          <a:p>
            <a:pPr lvl="1"/>
            <a:r>
              <a:rPr lang="cs-CZ" dirty="0" smtClean="0"/>
              <a:t>Realizace autobusové zastávky</a:t>
            </a:r>
          </a:p>
          <a:p>
            <a:pPr lvl="1"/>
            <a:r>
              <a:rPr lang="cs-CZ" dirty="0" smtClean="0"/>
              <a:t>Bezbariérové komunikace pro pěší</a:t>
            </a:r>
          </a:p>
          <a:p>
            <a:pPr lvl="1"/>
            <a:r>
              <a:rPr lang="cs-CZ" dirty="0" smtClean="0"/>
              <a:t>Veřejné osvětlení</a:t>
            </a:r>
          </a:p>
          <a:p>
            <a:pPr lvl="1"/>
            <a:r>
              <a:rPr lang="cs-CZ" dirty="0" smtClean="0"/>
              <a:t>Výsadba doprovodné zeleně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9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cs-CZ" altLang="cs-CZ" u="sng" dirty="0"/>
              <a:t>Projekt </a:t>
            </a:r>
            <a:r>
              <a:rPr lang="cs-CZ" altLang="cs-CZ" u="sng" dirty="0" smtClean="0"/>
              <a:t>4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Dopravní terminál Týnec nad Sázavou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Aktivity </a:t>
            </a:r>
            <a:r>
              <a:rPr lang="cs-CZ" u="sng" dirty="0" smtClean="0"/>
              <a:t>projektu </a:t>
            </a:r>
            <a:r>
              <a:rPr lang="cs-CZ" u="sng" dirty="0"/>
              <a:t>(investiční fáze)</a:t>
            </a:r>
            <a:r>
              <a:rPr lang="cs-CZ" u="sng" dirty="0" smtClean="0"/>
              <a:t>:</a:t>
            </a:r>
            <a:endParaRPr lang="cs-CZ" u="sng" dirty="0"/>
          </a:p>
          <a:p>
            <a:pPr lvl="1"/>
            <a:r>
              <a:rPr lang="cs-CZ" dirty="0" smtClean="0"/>
              <a:t>Modernizace dopravního terminálu</a:t>
            </a:r>
          </a:p>
          <a:p>
            <a:pPr lvl="1"/>
            <a:r>
              <a:rPr lang="cs-CZ" dirty="0" smtClean="0"/>
              <a:t>Výstavba chodníku v délce 110 m propojující terminál s okolní infrastrukturou</a:t>
            </a:r>
          </a:p>
          <a:p>
            <a:pPr lvl="1"/>
            <a:r>
              <a:rPr lang="cs-CZ" dirty="0" smtClean="0"/>
              <a:t>Vybudování parkovacích systému B+R</a:t>
            </a:r>
          </a:p>
          <a:p>
            <a:pPr lvl="1"/>
            <a:r>
              <a:rPr lang="cs-CZ" dirty="0" smtClean="0"/>
              <a:t>Vybavení kamerovým a informačním systémem</a:t>
            </a:r>
          </a:p>
          <a:p>
            <a:pPr lvl="1"/>
            <a:r>
              <a:rPr lang="cs-CZ" dirty="0" smtClean="0"/>
              <a:t>Vybudování veřejného osvětlení</a:t>
            </a:r>
          </a:p>
          <a:p>
            <a:pPr lvl="1"/>
            <a:r>
              <a:rPr lang="cs-CZ" dirty="0" smtClean="0"/>
              <a:t>Výstavba odbavovací haly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6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cs-CZ" altLang="cs-CZ" u="sng" dirty="0"/>
              <a:t>Projekt 5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Terminál Benešov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/>
              <a:t>Aktivity </a:t>
            </a:r>
            <a:r>
              <a:rPr lang="cs-CZ" u="sng" dirty="0" smtClean="0"/>
              <a:t>projektu (investiční fáze):</a:t>
            </a:r>
            <a:endParaRPr lang="cs-CZ" u="sng" dirty="0"/>
          </a:p>
          <a:p>
            <a:pPr lvl="1"/>
            <a:r>
              <a:rPr lang="cs-CZ" dirty="0" smtClean="0"/>
              <a:t>Výstavba nového terminálu</a:t>
            </a:r>
          </a:p>
          <a:p>
            <a:pPr lvl="1"/>
            <a:r>
              <a:rPr lang="cs-CZ" dirty="0" smtClean="0"/>
              <a:t>Zastřešení</a:t>
            </a:r>
          </a:p>
          <a:p>
            <a:pPr lvl="1"/>
            <a:r>
              <a:rPr lang="cs-CZ" dirty="0" smtClean="0"/>
              <a:t>Výstavba podchodu propojující vlakové a autobusové nádraží</a:t>
            </a:r>
          </a:p>
          <a:p>
            <a:pPr lvl="1"/>
            <a:r>
              <a:rPr lang="cs-CZ" dirty="0" smtClean="0"/>
              <a:t>Zajištění bezbariérovosti</a:t>
            </a:r>
          </a:p>
          <a:p>
            <a:pPr lvl="1"/>
            <a:r>
              <a:rPr lang="cs-CZ" dirty="0" smtClean="0"/>
              <a:t>Realizace inteligentních prvků zajišťujících bezpečnost</a:t>
            </a:r>
          </a:p>
          <a:p>
            <a:pPr lvl="1"/>
            <a:r>
              <a:rPr lang="cs-CZ" dirty="0" smtClean="0"/>
              <a:t>Výsadba doprovodné zeleně a sadové úpravy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V další etapě návaznost </a:t>
            </a:r>
            <a:r>
              <a:rPr lang="cs-CZ" dirty="0" smtClean="0"/>
              <a:t>projektu </a:t>
            </a:r>
            <a:r>
              <a:rPr lang="cs-CZ" dirty="0"/>
              <a:t>vybudování velkého parkovacího domu P+R a </a:t>
            </a:r>
            <a:r>
              <a:rPr lang="cs-CZ" dirty="0" smtClean="0"/>
              <a:t>B+R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263" y="-18256"/>
            <a:ext cx="8229600" cy="1143000"/>
          </a:xfrm>
        </p:spPr>
        <p:txBody>
          <a:bodyPr/>
          <a:lstStyle/>
          <a:p>
            <a:r>
              <a:rPr lang="cs-CZ" dirty="0" smtClean="0"/>
              <a:t>Upozornění pro žadatele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Potřeba doložit v žádosti o podporu zdroj přepravních průzkumů pro indikátor </a:t>
            </a:r>
            <a:r>
              <a:rPr lang="cs-CZ" altLang="cs-CZ" i="1" dirty="0" smtClean="0"/>
              <a:t>751 10 Počet osob přepravených veřejnou dopravou (osoby/rok)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/>
              <a:t>Přepravní průzkum Českých drah z 13. – 23. března 2015 (podklady od ZS ITI PMO)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/>
              <a:t>Vlastní přepravní průzkum (doložit zdroj)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Upozornění </a:t>
            </a:r>
            <a:r>
              <a:rPr lang="cs-CZ" dirty="0" smtClean="0"/>
              <a:t>na kritérium </a:t>
            </a:r>
            <a:r>
              <a:rPr lang="cs-CZ" dirty="0"/>
              <a:t>souladu PZ a projektové žádosti: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Hodnoty indikátorů v žádosti o podporu jsou stejné jako hodnoty indikátorů uvedené v projektovém záměru nebo jsou vyšší či nižší max. o 5 % a tato změna je popsána.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Výše dotace z EU v žádosti o podporu nepřevyšuje částku uvedenou v projektovém záměru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Dodržet období realizace max. do 31.12.2019</a:t>
            </a:r>
          </a:p>
          <a:p>
            <a:pPr marL="0" indent="0">
              <a:buNone/>
            </a:pPr>
            <a:endParaRPr lang="cs-CZ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>
              <a:spcAft>
                <a:spcPts val="600"/>
              </a:spcAft>
              <a:defRPr/>
            </a:pPr>
            <a:endParaRPr lang="cs-CZ" altLang="cs-CZ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57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Jednání ŘV ITI PMO – červen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Vydání </a:t>
            </a:r>
            <a:r>
              <a:rPr lang="cs-CZ" b="1" dirty="0" smtClean="0"/>
              <a:t>„Vyjádření“ </a:t>
            </a:r>
            <a:r>
              <a:rPr lang="cs-CZ" dirty="0"/>
              <a:t>ŘV ITI PMO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nejpozději do 7 kalendářních dnů </a:t>
            </a:r>
            <a:r>
              <a:rPr lang="cs-CZ" dirty="0" smtClean="0"/>
              <a:t>od jednání ŘV  ITI PMO (žadatel </a:t>
            </a:r>
            <a:r>
              <a:rPr lang="cs-CZ" dirty="0"/>
              <a:t>bude o případném prodloužení termínu informován)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Výzva zprostředkujícího subjektu je již v MS2014+ vyhlášena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Příjem žádostí je v MS2014+ otevřen od 14. dubna 16:00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53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54" y="1566482"/>
            <a:ext cx="4859200" cy="520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51366"/>
            <a:ext cx="4392489" cy="598811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956"/>
            <a:ext cx="1787705" cy="64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076056" y="1566482"/>
            <a:ext cx="38884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Manažer ITI</a:t>
            </a:r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/>
              <a:t>Kristína </a:t>
            </a:r>
            <a:r>
              <a:rPr lang="cs-CZ" dirty="0" smtClean="0"/>
              <a:t>Kleinwächterová</a:t>
            </a:r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smtClean="0">
                <a:hlinkClick r:id="rId4"/>
              </a:rPr>
              <a:t>kleinwachterova@ipr.praha.eu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+420 737 607 807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Asistent manažera ITI</a:t>
            </a:r>
          </a:p>
          <a:p>
            <a:r>
              <a:rPr lang="cs-CZ" dirty="0"/>
              <a:t>      Ondřej Kubíček</a:t>
            </a:r>
          </a:p>
          <a:p>
            <a:r>
              <a:rPr lang="cs-CZ" dirty="0"/>
              <a:t>      </a:t>
            </a:r>
            <a:r>
              <a:rPr lang="cs-CZ" dirty="0" smtClean="0">
                <a:hlinkClick r:id="rId5"/>
              </a:rPr>
              <a:t>kubicek@ipr.praha.eu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Tematický koordinátor pro dopravu</a:t>
            </a:r>
          </a:p>
          <a:p>
            <a:r>
              <a:rPr lang="cs-CZ" dirty="0" smtClean="0"/>
              <a:t>      Ing. Patrik Macho</a:t>
            </a:r>
          </a:p>
          <a:p>
            <a:r>
              <a:rPr lang="cs-CZ" dirty="0" smtClean="0"/>
              <a:t>      </a:t>
            </a:r>
            <a:r>
              <a:rPr lang="cs-CZ" dirty="0" smtClean="0">
                <a:hlinkClick r:id="rId6"/>
              </a:rPr>
              <a:t>macho@kr-s.cz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+420 720 935 550</a:t>
            </a:r>
          </a:p>
          <a:p>
            <a:r>
              <a:rPr lang="cs-CZ" dirty="0" smtClean="0"/>
              <a:t>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7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Úvodní slovo a představení odborníků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Proces hodnocení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Předložené projektové záměry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Další postup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Integrovaná strategie pro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Integrovaný nástroj pro </a:t>
            </a:r>
            <a:r>
              <a:rPr lang="cs-CZ" dirty="0" smtClean="0"/>
              <a:t>nové programové období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Specifikace </a:t>
            </a:r>
            <a:r>
              <a:rPr lang="cs-CZ" dirty="0"/>
              <a:t>čerpání prostředků z ESI fondů na území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Specifikace aktivit pro danou oblast, ale nejedná se o </a:t>
            </a:r>
            <a:r>
              <a:rPr lang="cs-CZ" b="1" i="1" dirty="0"/>
              <a:t>„změkčování“ </a:t>
            </a:r>
            <a:r>
              <a:rPr lang="cs-CZ" b="1" dirty="0"/>
              <a:t>podmínek nastavených IROP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Důraz na </a:t>
            </a:r>
            <a:r>
              <a:rPr lang="cs-CZ" b="1" dirty="0"/>
              <a:t>„územní integrovaný přístup“</a:t>
            </a:r>
          </a:p>
        </p:txBody>
      </p:sp>
    </p:spTree>
    <p:extLst>
      <p:ext uri="{BB962C8B-B14F-4D97-AF65-F5344CB8AC3E}">
        <p14:creationId xmlns:p14="http://schemas.microsoft.com/office/powerpoint/2010/main" val="294614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Zacílení podpory z IROP v ITI</a:t>
            </a:r>
            <a:endParaRPr lang="cs-CZ" dirty="0"/>
          </a:p>
        </p:txBody>
      </p:sp>
      <p:pic>
        <p:nvPicPr>
          <p:cNvPr id="4" name="Picture 2" descr="C:\Users\kriegischova\Desktop\mapa vymezení_bez Pra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36446"/>
            <a:ext cx="8172400" cy="552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Proces schvalování projektů</a:t>
            </a:r>
            <a:endParaRPr lang="cs-CZ" dirty="0"/>
          </a:p>
        </p:txBody>
      </p:sp>
      <p:pic>
        <p:nvPicPr>
          <p:cNvPr id="1026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2886"/>
            <a:ext cx="8899471" cy="65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9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Alokace opatření ITI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cs typeface="Arial" charset="0"/>
              </a:rPr>
              <a:t>Opatření </a:t>
            </a:r>
            <a:r>
              <a:rPr lang="cs-CZ" b="1" dirty="0" smtClean="0">
                <a:cs typeface="Arial" charset="0"/>
              </a:rPr>
              <a:t>1.1.1 </a:t>
            </a:r>
            <a:r>
              <a:rPr lang="cs-CZ" b="1" dirty="0">
                <a:cs typeface="Arial" charset="0"/>
              </a:rPr>
              <a:t>Strategie ITI </a:t>
            </a:r>
            <a:r>
              <a:rPr lang="cs-CZ" b="1" dirty="0" smtClean="0">
                <a:cs typeface="Arial" charset="0"/>
              </a:rPr>
              <a:t>(Terminály a parkovací systémy)</a:t>
            </a:r>
            <a:endParaRPr lang="cs-CZ" sz="2800" b="1" dirty="0" smtClean="0">
              <a:cs typeface="Arial" charset="0"/>
            </a:endParaRPr>
          </a:p>
          <a:p>
            <a:pPr marL="0" indent="0">
              <a:buNone/>
            </a:pPr>
            <a:r>
              <a:rPr lang="cs-CZ" dirty="0" smtClean="0"/>
              <a:t>Celkové způsobilé výdaje	</a:t>
            </a:r>
            <a:r>
              <a:rPr lang="cs-CZ" b="1" dirty="0" smtClean="0"/>
              <a:t>833 043 tis. Kč</a:t>
            </a:r>
          </a:p>
          <a:p>
            <a:pPr marL="0" indent="0">
              <a:buNone/>
            </a:pPr>
            <a:r>
              <a:rPr lang="cs-CZ" dirty="0" smtClean="0"/>
              <a:t>Příspěvek </a:t>
            </a:r>
            <a:r>
              <a:rPr lang="cs-CZ" dirty="0"/>
              <a:t>Unie – IROP		</a:t>
            </a:r>
            <a:r>
              <a:rPr lang="cs-CZ" b="1" u="sng" dirty="0" smtClean="0">
                <a:solidFill>
                  <a:srgbClr val="00AEEF"/>
                </a:solidFill>
              </a:rPr>
              <a:t>708 086 tis. Kč</a:t>
            </a:r>
            <a:endParaRPr lang="cs-CZ" b="1" u="sng" dirty="0">
              <a:solidFill>
                <a:srgbClr val="00AEEF"/>
              </a:solidFill>
            </a:endParaRP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Finanční plán Opatření 1.1.1 </a:t>
            </a:r>
            <a:r>
              <a:rPr lang="cs-CZ" b="1" dirty="0"/>
              <a:t>Strategie </a:t>
            </a:r>
            <a:r>
              <a:rPr lang="cs-CZ" b="1" dirty="0" smtClean="0"/>
              <a:t>ITI</a:t>
            </a:r>
            <a:endParaRPr lang="cs-CZ" b="1" dirty="0"/>
          </a:p>
          <a:p>
            <a:pPr marL="0" indent="0">
              <a:buNone/>
            </a:pPr>
            <a:r>
              <a:rPr lang="cs-CZ" sz="2950" i="1" dirty="0" smtClean="0"/>
              <a:t>2017 + 2018 + 2019 –  </a:t>
            </a:r>
            <a:r>
              <a:rPr lang="cs-CZ" sz="2950" b="1" i="1" dirty="0" smtClean="0">
                <a:solidFill>
                  <a:srgbClr val="00AEEF"/>
                </a:solidFill>
              </a:rPr>
              <a:t>41 % celé alokace </a:t>
            </a:r>
            <a:r>
              <a:rPr lang="cs-CZ" sz="2950" b="1" i="1" dirty="0" smtClean="0">
                <a:solidFill>
                  <a:srgbClr val="00AEEF"/>
                </a:solidFill>
              </a:rPr>
              <a:t>(287 337 tis</a:t>
            </a:r>
            <a:r>
              <a:rPr lang="cs-CZ" sz="2950" b="1" i="1" dirty="0" smtClean="0">
                <a:solidFill>
                  <a:srgbClr val="00AEEF"/>
                </a:solidFill>
              </a:rPr>
              <a:t>. Kč)</a:t>
            </a:r>
            <a:endParaRPr lang="cs-CZ" sz="2950" b="1" i="1" dirty="0">
              <a:solidFill>
                <a:srgbClr val="00AEEF"/>
              </a:solidFill>
            </a:endParaRPr>
          </a:p>
          <a:p>
            <a:pPr marL="0" indent="0">
              <a:buNone/>
            </a:pPr>
            <a:endParaRPr lang="cs-CZ" b="1" dirty="0" smtClean="0">
              <a:cs typeface="Arial" charset="0"/>
            </a:endParaRP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854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Opatření </a:t>
            </a:r>
            <a:r>
              <a:rPr lang="cs-CZ" dirty="0" smtClean="0"/>
              <a:t>1.1.1 </a:t>
            </a:r>
            <a:r>
              <a:rPr lang="cs-CZ" dirty="0"/>
              <a:t>Strategie ITI </a:t>
            </a:r>
            <a:r>
              <a:rPr lang="cs-CZ" dirty="0" smtClean="0"/>
              <a:t>(Terminály a parkovací systémy)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207217"/>
              </p:ext>
            </p:extLst>
          </p:nvPr>
        </p:nvGraphicFramePr>
        <p:xfrm>
          <a:off x="457200" y="1737373"/>
          <a:ext cx="8229599" cy="4404551"/>
        </p:xfrm>
        <a:graphic>
          <a:graphicData uri="http://schemas.openxmlformats.org/drawingml/2006/table">
            <a:tbl>
              <a:tblPr firstRow="1" bandRow="1"/>
              <a:tblGrid>
                <a:gridCol w="1981017"/>
                <a:gridCol w="1902171"/>
                <a:gridCol w="1981017"/>
                <a:gridCol w="2365394"/>
              </a:tblGrid>
              <a:tr h="3252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Indikátor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Opatření 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1.1.1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Výzva č. 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Předložené PZ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</a:tr>
              <a:tr h="3330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(ideální stav)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9968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nových nebo rekonstruovaných přestupních terminálů ve veřejné dopravě (terminály)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(7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milník)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44916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vytvořených parkovacích míst (parkovací místa)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65826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parkovacích</a:t>
                      </a:r>
                      <a:r>
                        <a:rPr lang="cs-CZ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míst pro jízdní kola (parkovací místa)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</a:tr>
              <a:tr h="65826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osob přepravených veřejnou</a:t>
                      </a:r>
                      <a:r>
                        <a:rPr lang="cs-CZ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dopravou (osoby/rok)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99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27 500 000</a:t>
                      </a:r>
                    </a:p>
                    <a:p>
                      <a:pPr algn="ctr" rtl="0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(za celý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SC 1.2)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8 250 000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995 442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9598"/>
                    </a:solidFill>
                  </a:tcPr>
                </a:tc>
              </a:tr>
              <a:tr h="7279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Alokace ERDF </a:t>
                      </a: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708 086 000Kč</a:t>
                      </a:r>
                      <a:endParaRPr lang="cs-CZ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r>
                        <a:rPr lang="cs-CZ" sz="15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  <a:r>
                        <a:rPr lang="cs-CZ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00 000 Kč</a:t>
                      </a:r>
                      <a:endParaRPr lang="cs-CZ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1" i="0" u="none" strike="noStrike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r>
                        <a:rPr lang="cs-CZ" sz="15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167 581,40 </a:t>
                      </a:r>
                      <a:r>
                        <a:rPr lang="cs-CZ" sz="15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  <a:endParaRPr lang="cs-CZ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4" marR="7744" marT="77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6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Kontrola projektových záměrů a kritérií ŘV ITI PMO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Předloženo 5 projektových záměrů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Všechny byly před </a:t>
            </a:r>
            <a:r>
              <a:rPr lang="cs-CZ" dirty="0"/>
              <a:t>konáním pracovní </a:t>
            </a:r>
            <a:r>
              <a:rPr lang="cs-CZ" dirty="0" smtClean="0"/>
              <a:t>skupiny vyhodnoceny kladně</a:t>
            </a:r>
          </a:p>
          <a:p>
            <a:pPr marL="0" indent="0">
              <a:buNone/>
            </a:pP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093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Předložené projektové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5</a:t>
            </a:r>
            <a:r>
              <a:rPr lang="cs-CZ" altLang="cs-CZ" dirty="0" smtClean="0"/>
              <a:t> předložených projektových záměrů: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Modernizace autobusového terminálu v Sázavě a parkoviště P+R v ulici Gen. Vedrala Sázavského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Autobusový terminál  měst Nový Knín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Výstavba a modernizace terminálu – přestupního uzlu – město Řevnice</a:t>
            </a:r>
            <a:endParaRPr lang="cs-CZ" altLang="cs-CZ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Dopravní terminál Týnec nad Sázavou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Terminál </a:t>
            </a:r>
            <a:r>
              <a:rPr lang="cs-CZ" altLang="cs-CZ" dirty="0" smtClean="0"/>
              <a:t>Benešov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projektové </a:t>
            </a:r>
            <a:r>
              <a:rPr lang="cs-CZ" altLang="cs-CZ" dirty="0"/>
              <a:t>záměry za </a:t>
            </a:r>
            <a:r>
              <a:rPr lang="cs-CZ" b="1" dirty="0"/>
              <a:t>211 961 860,47 Kč </a:t>
            </a:r>
            <a:r>
              <a:rPr lang="cs-CZ" altLang="cs-CZ" dirty="0" smtClean="0"/>
              <a:t>(CZV)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Celkový součet hodnot indikátorů: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 smtClean="0"/>
              <a:t>Počet nových nebo rek. </a:t>
            </a:r>
            <a:r>
              <a:rPr lang="cs-CZ" altLang="cs-CZ" dirty="0"/>
              <a:t>p</a:t>
            </a:r>
            <a:r>
              <a:rPr lang="cs-CZ" altLang="cs-CZ" dirty="0" smtClean="0"/>
              <a:t>řestupních terminálů: 5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 smtClean="0"/>
              <a:t>Počet vytvořených parkovacích míst: 173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 smtClean="0"/>
              <a:t>Počet parkovacích míst pro jízdní kola: 169</a:t>
            </a:r>
          </a:p>
          <a:p>
            <a:pPr lvl="1">
              <a:spcAft>
                <a:spcPts val="600"/>
              </a:spcAft>
              <a:defRPr/>
            </a:pPr>
            <a:r>
              <a:rPr lang="cs-CZ" altLang="cs-CZ" dirty="0"/>
              <a:t>Počet osob přepravených veř. </a:t>
            </a:r>
            <a:r>
              <a:rPr lang="cs-CZ" altLang="cs-CZ" dirty="0" smtClean="0"/>
              <a:t>dopravou: </a:t>
            </a:r>
            <a:r>
              <a:rPr lang="cs-CZ" altLang="cs-CZ" dirty="0"/>
              <a:t>3.653.815 → 3.995.442 </a:t>
            </a:r>
            <a:r>
              <a:rPr lang="cs-CZ" altLang="cs-CZ" dirty="0" smtClean="0"/>
              <a:t>(+9,35 %)</a:t>
            </a:r>
          </a:p>
        </p:txBody>
      </p:sp>
    </p:spTree>
    <p:extLst>
      <p:ext uri="{BB962C8B-B14F-4D97-AF65-F5344CB8AC3E}">
        <p14:creationId xmlns:p14="http://schemas.microsoft.com/office/powerpoint/2010/main" val="166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961</Words>
  <Application>Microsoft Office PowerPoint</Application>
  <PresentationFormat>Předvádění na obrazovce (4:3)</PresentationFormat>
  <Paragraphs>238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systému Office</vt:lpstr>
      <vt:lpstr>  Pracovní skupina  Terminály veřejné dopravy  </vt:lpstr>
      <vt:lpstr>Program</vt:lpstr>
      <vt:lpstr>Integrovaná strategie pro ITI PMO</vt:lpstr>
      <vt:lpstr>Zacílení podpory z IROP v ITI</vt:lpstr>
      <vt:lpstr>Proces schvalování projektů</vt:lpstr>
      <vt:lpstr>Alokace opatření ITI</vt:lpstr>
      <vt:lpstr>Opatření 1.1.1 Strategie ITI (Terminály a parkovací systémy)</vt:lpstr>
      <vt:lpstr>Posouzení souladu PZ se strategií ITI PMO</vt:lpstr>
      <vt:lpstr>Předložené projektové záměry</vt:lpstr>
      <vt:lpstr>Předložené projektové záměry</vt:lpstr>
      <vt:lpstr>Projekt 1 Modernizace autobusového terminálu v Sázavě a parkoviště P+R v ulici Gen. Vedrala Sázavského</vt:lpstr>
      <vt:lpstr>Projekt 2 Autobusový terminál města Nový Knín</vt:lpstr>
      <vt:lpstr>Projekt 3 Výstavba a modernizace terminálu – přestupního uzlu – město Řevnice</vt:lpstr>
      <vt:lpstr>Projekt 4 Dopravní terminál Týnec nad Sázavou</vt:lpstr>
      <vt:lpstr>Projekt 5 Terminál Benešov</vt:lpstr>
      <vt:lpstr>Upozornění pro žadatele</vt:lpstr>
      <vt:lpstr>Další postup</vt:lpstr>
      <vt:lpstr>   Děkujeme  za pozornost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Kubíček Ondřej Mgr. (IPR/SSP)</cp:lastModifiedBy>
  <cp:revision>198</cp:revision>
  <dcterms:created xsi:type="dcterms:W3CDTF">2016-01-20T08:04:53Z</dcterms:created>
  <dcterms:modified xsi:type="dcterms:W3CDTF">2017-05-09T08:25:36Z</dcterms:modified>
</cp:coreProperties>
</file>